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32" r:id="rId1"/>
  </p:sldMasterIdLst>
  <p:notesMasterIdLst>
    <p:notesMasterId r:id="rId22"/>
  </p:notesMasterIdLst>
  <p:sldIdLst>
    <p:sldId id="278" r:id="rId2"/>
    <p:sldId id="259" r:id="rId3"/>
    <p:sldId id="257" r:id="rId4"/>
    <p:sldId id="270" r:id="rId5"/>
    <p:sldId id="280" r:id="rId6"/>
    <p:sldId id="261" r:id="rId7"/>
    <p:sldId id="260" r:id="rId8"/>
    <p:sldId id="262" r:id="rId9"/>
    <p:sldId id="264" r:id="rId10"/>
    <p:sldId id="272" r:id="rId11"/>
    <p:sldId id="274" r:id="rId12"/>
    <p:sldId id="275" r:id="rId13"/>
    <p:sldId id="281" r:id="rId14"/>
    <p:sldId id="276" r:id="rId15"/>
    <p:sldId id="266" r:id="rId16"/>
    <p:sldId id="271" r:id="rId17"/>
    <p:sldId id="267" r:id="rId18"/>
    <p:sldId id="268" r:id="rId19"/>
    <p:sldId id="269" r:id="rId20"/>
    <p:sldId id="279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3"/>
  </p:normalViewPr>
  <p:slideViewPr>
    <p:cSldViewPr snapToGrid="0" snapToObjects="1">
      <p:cViewPr>
        <p:scale>
          <a:sx n="76" d="100"/>
          <a:sy n="76" d="100"/>
        </p:scale>
        <p:origin x="2144" y="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D9184-03E0-5441-B158-22433AA84D08}" type="datetimeFigureOut">
              <a:rPr lang="en-US" smtClean="0"/>
              <a:t>6/5/16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38337C-7BC5-5342-9CD4-15D24A7D4E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636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38337C-7BC5-5342-9CD4-15D24A7D4E8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841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38337C-7BC5-5342-9CD4-15D24A7D4E8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621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8772-9D37-FC48-BE54-676D59F3C2D6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584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4CAD-9C39-1640-BDD5-B6D788FB9C6D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849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C1F5-2525-944E-B95A-9BB88BF424C9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055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06A80-77EA-6549-A87B-5934C36CCFDA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553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831C-FE04-7543-BDBD-DA44A5FB7AD5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490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4C4AE-BA72-CB40-81C8-BDCB0F13FC70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496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CE8C-EDC1-8E4A-8A42-6799B7FAF15A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039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C2D9-17D4-B941-B636-7FF84889A273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058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1A9E-A8E4-B045-AE9E-6606824D7E5A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034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7987-A198-E840-9B69-EBA831081714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052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CD950-6FEE-7645-AA56-CCE83A74B061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139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F41C6-6185-B34F-A6B7-4774D024600E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AC4AD-C1EB-7142-A2E5-06446C8E63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899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tolerance.org/publication/american-muslims-united-state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American Muslims – </a:t>
            </a:r>
            <a:br>
              <a:rPr lang="en-US" b="1" dirty="0" smtClean="0"/>
            </a:br>
            <a:r>
              <a:rPr lang="en-US" b="1" dirty="0" smtClean="0"/>
              <a:t>History &amp; Contributions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sz="4400" dirty="0" smtClean="0"/>
          </a:p>
          <a:p>
            <a:r>
              <a:rPr lang="en-US" dirty="0"/>
              <a:t> </a:t>
            </a:r>
            <a:r>
              <a:rPr lang="en-US" dirty="0" smtClean="0"/>
              <a:t>          </a:t>
            </a:r>
            <a:r>
              <a:rPr lang="en-US" dirty="0" smtClean="0"/>
              <a:t>May </a:t>
            </a:r>
            <a:r>
              <a:rPr lang="en-US" dirty="0" smtClean="0"/>
              <a:t>7, </a:t>
            </a:r>
            <a:r>
              <a:rPr lang="en-US" dirty="0" smtClean="0"/>
              <a:t>2016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</a:t>
            </a:r>
            <a:r>
              <a:rPr lang="en-US" b="1" dirty="0" smtClean="0"/>
              <a:t>Anis Ansari, MD, FASN</a:t>
            </a:r>
          </a:p>
          <a:p>
            <a:r>
              <a:rPr lang="en-US" dirty="0" smtClean="0"/>
              <a:t>Founder, Clinton Islamic Center, Clinton, IA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 smtClean="0"/>
              <a:t>Nephrologist, Medical Associates, Clinton, 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88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Contributions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1963, Dr. </a:t>
            </a:r>
            <a:r>
              <a:rPr lang="en-US" dirty="0" err="1" smtClean="0"/>
              <a:t>Ayub</a:t>
            </a:r>
            <a:r>
              <a:rPr lang="en-US" dirty="0" smtClean="0"/>
              <a:t> </a:t>
            </a:r>
            <a:r>
              <a:rPr lang="en-US" dirty="0" err="1" smtClean="0"/>
              <a:t>Ommaya</a:t>
            </a:r>
            <a:r>
              <a:rPr lang="en-US" dirty="0" smtClean="0"/>
              <a:t>, Pakistani-American Neurosurgeon invented an </a:t>
            </a:r>
            <a:r>
              <a:rPr lang="en-US" dirty="0" err="1" smtClean="0"/>
              <a:t>intraventricular</a:t>
            </a:r>
            <a:r>
              <a:rPr lang="en-US" dirty="0" smtClean="0"/>
              <a:t> catheter system of brain to remove CSF fluid or deliver medications like chemotherapy </a:t>
            </a:r>
            <a:r>
              <a:rPr lang="en-US" dirty="0" err="1" smtClean="0"/>
              <a:t>directlty</a:t>
            </a:r>
            <a:r>
              <a:rPr lang="en-US" dirty="0" smtClean="0"/>
              <a:t> to the site of tumor</a:t>
            </a:r>
          </a:p>
          <a:p>
            <a:r>
              <a:rPr lang="en-US" dirty="0" smtClean="0"/>
              <a:t>Saved number of lives, reduced pain &amp; suffering</a:t>
            </a:r>
          </a:p>
          <a:p>
            <a:r>
              <a:rPr lang="en-US" dirty="0" smtClean="0"/>
              <a:t>Developed first coma score for classification of traumatic brain injury for </a:t>
            </a:r>
            <a:r>
              <a:rPr lang="en-US" dirty="0" err="1" smtClean="0"/>
              <a:t>preventation</a:t>
            </a:r>
            <a:r>
              <a:rPr lang="en-US" dirty="0" smtClean="0"/>
              <a:t> &amp; control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12ACF-E072-334F-BEEE-D4E888B07161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16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Contributions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</a:t>
            </a:r>
            <a:r>
              <a:rPr lang="en-US" dirty="0" smtClean="0"/>
              <a:t>edible cone </a:t>
            </a:r>
            <a:r>
              <a:rPr lang="en-US" dirty="0" smtClean="0"/>
              <a:t>invented</a:t>
            </a:r>
          </a:p>
          <a:p>
            <a:r>
              <a:rPr lang="en-US" dirty="0" smtClean="0"/>
              <a:t>Ice-cream vendors ran short of serving dishes</a:t>
            </a:r>
            <a:endParaRPr lang="en-US" dirty="0" smtClean="0"/>
          </a:p>
          <a:p>
            <a:r>
              <a:rPr lang="en-US" dirty="0" smtClean="0"/>
              <a:t>In 1904 at the St. Louis Worlds Fair held in St. Louis, MI, a Syrian Immigrant Earnest </a:t>
            </a:r>
            <a:r>
              <a:rPr lang="en-US" dirty="0" err="1" smtClean="0"/>
              <a:t>Hamwi</a:t>
            </a:r>
            <a:r>
              <a:rPr lang="en-US" dirty="0" smtClean="0"/>
              <a:t> rolled </a:t>
            </a:r>
            <a:r>
              <a:rPr lang="en-US" dirty="0" err="1" smtClean="0"/>
              <a:t>Zalabia</a:t>
            </a:r>
            <a:r>
              <a:rPr lang="en-US" dirty="0" smtClean="0"/>
              <a:t>, a waffle into conical shape to contain ice-cream</a:t>
            </a:r>
          </a:p>
          <a:p>
            <a:r>
              <a:rPr lang="en-US" dirty="0" smtClean="0"/>
              <a:t>First edible cone invented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7BFD-0029-244C-B6D9-CA2C814BD0AB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04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</a:t>
            </a:r>
            <a:r>
              <a:rPr lang="en-US" b="1" dirty="0" smtClean="0"/>
              <a:t>ontributions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1999, Ahmed </a:t>
            </a:r>
            <a:r>
              <a:rPr lang="en-US" dirty="0" err="1" smtClean="0"/>
              <a:t>Zewail</a:t>
            </a:r>
            <a:r>
              <a:rPr lang="en-US" dirty="0" smtClean="0"/>
              <a:t>, Egyptian-American won the Noble prize for Chemistry</a:t>
            </a:r>
          </a:p>
          <a:p>
            <a:r>
              <a:rPr lang="en-US" dirty="0" smtClean="0"/>
              <a:t>He was known as “Father of </a:t>
            </a:r>
            <a:r>
              <a:rPr lang="en-US" dirty="0" err="1" smtClean="0"/>
              <a:t>Femtochemistry</a:t>
            </a:r>
            <a:r>
              <a:rPr lang="en-US" dirty="0" smtClean="0"/>
              <a:t>” who pioneered </a:t>
            </a:r>
            <a:r>
              <a:rPr lang="en-US" dirty="0" err="1" smtClean="0"/>
              <a:t>reasearch</a:t>
            </a:r>
            <a:r>
              <a:rPr lang="en-US" dirty="0" smtClean="0"/>
              <a:t> in the observation of rapid molecular transformations</a:t>
            </a:r>
          </a:p>
          <a:p>
            <a:r>
              <a:rPr lang="en-US" dirty="0" smtClean="0"/>
              <a:t>Professor of </a:t>
            </a:r>
            <a:r>
              <a:rPr lang="en-US" dirty="0" err="1" smtClean="0"/>
              <a:t>Chemsitry</a:t>
            </a:r>
            <a:r>
              <a:rPr lang="en-US" dirty="0" smtClean="0"/>
              <a:t> &amp; Physics at Caltech </a:t>
            </a:r>
            <a:r>
              <a:rPr lang="en-US" dirty="0" err="1" smtClean="0"/>
              <a:t>Institue</a:t>
            </a:r>
            <a:r>
              <a:rPr lang="en-US" dirty="0" smtClean="0"/>
              <a:t> of Technology, Pasadena, CA and Directory of Physical Biology Center</a:t>
            </a:r>
          </a:p>
          <a:p>
            <a:r>
              <a:rPr lang="en-US" dirty="0" smtClean="0"/>
              <a:t>In 2011, he served as an Advisor </a:t>
            </a:r>
            <a:r>
              <a:rPr lang="en-US" dirty="0" smtClean="0"/>
              <a:t>to President Obama on </a:t>
            </a:r>
            <a:r>
              <a:rPr lang="en-US" dirty="0" smtClean="0"/>
              <a:t>Science</a:t>
            </a:r>
            <a:r>
              <a:rPr lang="en-US" dirty="0" smtClean="0"/>
              <a:t>, </a:t>
            </a:r>
            <a:r>
              <a:rPr lang="en-US" dirty="0" smtClean="0"/>
              <a:t>Technology &amp; Innovation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67AF-3CAC-6D42-A475-8CA5A77F81FE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08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</a:t>
            </a:r>
            <a:r>
              <a:rPr lang="en-US" b="1" dirty="0" smtClean="0"/>
              <a:t>ontributions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Mark </a:t>
            </a:r>
            <a:r>
              <a:rPr lang="en-US" dirty="0" err="1" smtClean="0"/>
              <a:t>Humayun</a:t>
            </a:r>
            <a:r>
              <a:rPr lang="en-US" dirty="0" smtClean="0"/>
              <a:t>, Pakistani-American</a:t>
            </a:r>
          </a:p>
          <a:p>
            <a:pPr lvl="1"/>
            <a:r>
              <a:rPr lang="en-US" dirty="0" smtClean="0"/>
              <a:t>Director of USC </a:t>
            </a:r>
            <a:r>
              <a:rPr lang="en-US" dirty="0" err="1" smtClean="0"/>
              <a:t>Roski</a:t>
            </a:r>
            <a:r>
              <a:rPr lang="en-US" dirty="0" smtClean="0"/>
              <a:t> Eye Institute, Los Angeles, CA</a:t>
            </a:r>
          </a:p>
          <a:p>
            <a:pPr lvl="1"/>
            <a:r>
              <a:rPr lang="en-US" dirty="0" smtClean="0"/>
              <a:t>Director of USC Institute of Biomedical Therapeutics, Los Angeles, CA </a:t>
            </a:r>
          </a:p>
          <a:p>
            <a:r>
              <a:rPr lang="en-US" dirty="0" smtClean="0"/>
              <a:t>In May 2016, received the highest award in Biomedical Engineering for achievement in Technology by President Obama</a:t>
            </a:r>
          </a:p>
          <a:p>
            <a:r>
              <a:rPr lang="en-US" dirty="0" smtClean="0"/>
              <a:t>Helped </a:t>
            </a:r>
            <a:r>
              <a:rPr lang="en-US" smtClean="0"/>
              <a:t>create bionic </a:t>
            </a:r>
            <a:r>
              <a:rPr lang="en-US" dirty="0" smtClean="0"/>
              <a:t>eye that has restored vision to blind patients for </a:t>
            </a:r>
            <a:r>
              <a:rPr lang="en-US" dirty="0" err="1" smtClean="0"/>
              <a:t>upto</a:t>
            </a:r>
            <a:r>
              <a:rPr lang="en-US" dirty="0" smtClean="0"/>
              <a:t> 50years</a:t>
            </a:r>
          </a:p>
          <a:p>
            <a:r>
              <a:rPr lang="en-US" dirty="0" smtClean="0"/>
              <a:t>Holds more than 100 patent in this field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67AF-3CAC-6D42-A475-8CA5A77F81FE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28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Contributions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Salman </a:t>
            </a:r>
            <a:r>
              <a:rPr lang="en-US" dirty="0" err="1" smtClean="0"/>
              <a:t>Hamadani</a:t>
            </a:r>
            <a:r>
              <a:rPr lang="en-US" dirty="0" smtClean="0"/>
              <a:t> (1977 – 2001)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irst </a:t>
            </a:r>
            <a:r>
              <a:rPr lang="en-US" dirty="0" err="1" smtClean="0"/>
              <a:t>respondor</a:t>
            </a:r>
            <a:r>
              <a:rPr lang="en-US" dirty="0" smtClean="0"/>
              <a:t> on 9/11</a:t>
            </a:r>
          </a:p>
          <a:p>
            <a:pPr lvl="1"/>
            <a:r>
              <a:rPr lang="en-US" dirty="0" smtClean="0"/>
              <a:t>Died while saving lives</a:t>
            </a:r>
          </a:p>
          <a:p>
            <a:r>
              <a:rPr lang="en-US" dirty="0" smtClean="0"/>
              <a:t>Kareem Rashad Sultan Khan (1987 – 2007) </a:t>
            </a:r>
          </a:p>
          <a:p>
            <a:pPr lvl="1"/>
            <a:r>
              <a:rPr lang="en-US" dirty="0" smtClean="0"/>
              <a:t>Recipient of Bronze Star Medal and Purple Heart </a:t>
            </a:r>
          </a:p>
          <a:p>
            <a:pPr lvl="1"/>
            <a:r>
              <a:rPr lang="en-US" dirty="0" smtClean="0"/>
              <a:t>Died while serving in Operation Iraqi Freedom</a:t>
            </a:r>
          </a:p>
          <a:p>
            <a:r>
              <a:rPr lang="en-US" dirty="0" err="1" smtClean="0"/>
              <a:t>Serveral</a:t>
            </a:r>
            <a:r>
              <a:rPr lang="en-US" dirty="0" smtClean="0"/>
              <a:t> hundreds American-Muslims died in the twin-tower attack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126FF-1557-8E47-A9DC-D7054D55CC05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35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Contribution in Clinton, 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Writing article in newspaper</a:t>
            </a:r>
          </a:p>
          <a:p>
            <a:r>
              <a:rPr lang="en-US" dirty="0" smtClean="0"/>
              <a:t>Medical articles for education of local community and abroad</a:t>
            </a:r>
          </a:p>
          <a:p>
            <a:r>
              <a:rPr lang="en-US" dirty="0" smtClean="0"/>
              <a:t>Participate in annual awareness walk for Stop the Hate</a:t>
            </a:r>
          </a:p>
          <a:p>
            <a:r>
              <a:rPr lang="en-US" dirty="0" smtClean="0"/>
              <a:t>Cooperation </a:t>
            </a:r>
            <a:r>
              <a:rPr lang="en-US" dirty="0" smtClean="0"/>
              <a:t>with Sisters of St. Francis and Clinton Ministerial </a:t>
            </a:r>
            <a:r>
              <a:rPr lang="en-US" dirty="0" smtClean="0"/>
              <a:t>Association</a:t>
            </a:r>
          </a:p>
          <a:p>
            <a:r>
              <a:rPr lang="en-US" dirty="0" smtClean="0"/>
              <a:t>Contributions to </a:t>
            </a:r>
            <a:r>
              <a:rPr lang="en-US" dirty="0" err="1" smtClean="0"/>
              <a:t>Victorty</a:t>
            </a:r>
            <a:r>
              <a:rPr lang="en-US" dirty="0" smtClean="0"/>
              <a:t> Center and MLK Celebrations, Food Pantry, etc.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9486B-E01C-AA4A-B447-7B8DFB5070E2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27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Similarities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American-Muslims are similar to the rest of American population in terms of:</a:t>
            </a:r>
          </a:p>
          <a:p>
            <a:pPr lvl="1"/>
            <a:r>
              <a:rPr lang="en-US" dirty="0" smtClean="0"/>
              <a:t>Importance of religion in life</a:t>
            </a:r>
          </a:p>
          <a:p>
            <a:pPr lvl="1"/>
            <a:r>
              <a:rPr lang="en-US" dirty="0" smtClean="0"/>
              <a:t>Condemning acts of terrorism</a:t>
            </a:r>
          </a:p>
          <a:p>
            <a:pPr lvl="1"/>
            <a:r>
              <a:rPr lang="en-US" dirty="0" smtClean="0"/>
              <a:t>Visiting places of worship</a:t>
            </a:r>
          </a:p>
          <a:p>
            <a:pPr lvl="1"/>
            <a:r>
              <a:rPr lang="en-US" dirty="0" smtClean="0"/>
              <a:t>Watching sports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F2F85-B4B9-FF42-AA3A-E1EDB2A5E9E2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67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American-Muslims Leaders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Sports</a:t>
            </a:r>
          </a:p>
          <a:p>
            <a:pPr lvl="1"/>
            <a:r>
              <a:rPr lang="en-US" dirty="0" smtClean="0"/>
              <a:t>Mohammad Ali – Heavyweight professional boxer</a:t>
            </a:r>
          </a:p>
          <a:p>
            <a:pPr lvl="1"/>
            <a:r>
              <a:rPr lang="en-US" dirty="0" smtClean="0"/>
              <a:t>Kareem Abdul </a:t>
            </a:r>
            <a:r>
              <a:rPr lang="en-US" dirty="0" err="1" smtClean="0"/>
              <a:t>Jabbar</a:t>
            </a:r>
            <a:r>
              <a:rPr lang="en-US" dirty="0" smtClean="0"/>
              <a:t> – Professional basketball player in NBA</a:t>
            </a:r>
          </a:p>
          <a:p>
            <a:r>
              <a:rPr lang="en-US" dirty="0" smtClean="0"/>
              <a:t>Community</a:t>
            </a:r>
          </a:p>
          <a:p>
            <a:pPr lvl="1"/>
            <a:r>
              <a:rPr lang="en-US" dirty="0" smtClean="0"/>
              <a:t>Imam </a:t>
            </a:r>
            <a:r>
              <a:rPr lang="en-US" dirty="0" err="1" smtClean="0"/>
              <a:t>Siraj</a:t>
            </a:r>
            <a:r>
              <a:rPr lang="en-US" dirty="0" smtClean="0"/>
              <a:t> – Leader of Muslim Alliance of North America</a:t>
            </a:r>
          </a:p>
          <a:p>
            <a:pPr lvl="1"/>
            <a:r>
              <a:rPr lang="en-US" dirty="0" smtClean="0"/>
              <a:t>Malcolm X – Human Rights Activist</a:t>
            </a:r>
            <a:endParaRPr lang="en-US" dirty="0" smtClean="0"/>
          </a:p>
          <a:p>
            <a:r>
              <a:rPr lang="en-US" dirty="0" smtClean="0"/>
              <a:t>Journalists</a:t>
            </a:r>
          </a:p>
          <a:p>
            <a:pPr lvl="1"/>
            <a:r>
              <a:rPr lang="en-US" dirty="0" err="1" smtClean="0"/>
              <a:t>Fareed</a:t>
            </a:r>
            <a:r>
              <a:rPr lang="en-US" dirty="0" smtClean="0"/>
              <a:t> </a:t>
            </a:r>
            <a:r>
              <a:rPr lang="en-US" dirty="0" err="1" smtClean="0"/>
              <a:t>Zakaria</a:t>
            </a:r>
            <a:r>
              <a:rPr lang="en-US" dirty="0" smtClean="0"/>
              <a:t> – Journalist &amp; Author</a:t>
            </a:r>
            <a:endParaRPr lang="en-US" dirty="0" smtClean="0"/>
          </a:p>
          <a:p>
            <a:r>
              <a:rPr lang="en-US" dirty="0" smtClean="0"/>
              <a:t>Politics</a:t>
            </a:r>
          </a:p>
          <a:p>
            <a:pPr lvl="1"/>
            <a:r>
              <a:rPr lang="en-US" dirty="0" smtClean="0"/>
              <a:t>Keith Ellison(D-MN)</a:t>
            </a:r>
          </a:p>
          <a:p>
            <a:pPr lvl="1"/>
            <a:r>
              <a:rPr lang="en-US" dirty="0" smtClean="0"/>
              <a:t>Andre </a:t>
            </a:r>
            <a:r>
              <a:rPr lang="en-US" dirty="0" smtClean="0"/>
              <a:t>Carson(D-IN)</a:t>
            </a:r>
          </a:p>
          <a:p>
            <a:r>
              <a:rPr lang="en-US" dirty="0" err="1" smtClean="0"/>
              <a:t>Mililarty</a:t>
            </a:r>
            <a:r>
              <a:rPr lang="en-US" dirty="0" smtClean="0"/>
              <a:t> – approximately 6000</a:t>
            </a:r>
          </a:p>
          <a:p>
            <a:r>
              <a:rPr lang="en-US" dirty="0" err="1" smtClean="0"/>
              <a:t>Lawers</a:t>
            </a:r>
            <a:r>
              <a:rPr lang="en-US" dirty="0" smtClean="0"/>
              <a:t>, Doctors, Mayors, Judges, CEOs, Actors, Rappers, Comedians, etc.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76491-8EF8-924D-AE7D-F7085A395F34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3287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Islamophobia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August 2011 Center Report, fear link documented based on IRS information</a:t>
            </a:r>
          </a:p>
          <a:p>
            <a:r>
              <a:rPr lang="en-US" dirty="0" smtClean="0"/>
              <a:t>$42.6M </a:t>
            </a:r>
            <a:r>
              <a:rPr lang="en-US" dirty="0" smtClean="0"/>
              <a:t>flowed from 7 </a:t>
            </a:r>
            <a:r>
              <a:rPr lang="en-US" dirty="0" smtClean="0"/>
              <a:t>foundations </a:t>
            </a:r>
            <a:r>
              <a:rPr lang="en-US" dirty="0" smtClean="0"/>
              <a:t>over 10 years to support Islamophobia authors and </a:t>
            </a:r>
            <a:r>
              <a:rPr lang="en-US" dirty="0" smtClean="0"/>
              <a:t>website</a:t>
            </a:r>
            <a:endParaRPr lang="en-US" dirty="0" smtClean="0"/>
          </a:p>
          <a:p>
            <a:r>
              <a:rPr lang="en-US" dirty="0" smtClean="0"/>
              <a:t>According to Council on American Islamic Relations (CAIR) report in 2013, “Legislating Fear: </a:t>
            </a:r>
            <a:r>
              <a:rPr lang="en-US" dirty="0" err="1" smtClean="0"/>
              <a:t>Islamophobia</a:t>
            </a:r>
            <a:r>
              <a:rPr lang="en-US" dirty="0" smtClean="0"/>
              <a:t> and its impact in the United States”</a:t>
            </a:r>
          </a:p>
          <a:p>
            <a:r>
              <a:rPr lang="en-US" dirty="0" smtClean="0"/>
              <a:t>Between 2008-11, $119M spent on </a:t>
            </a:r>
            <a:r>
              <a:rPr lang="en-US" dirty="0" err="1" smtClean="0"/>
              <a:t>Islamophobia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E40A-F59A-CA47-8A80-AB1A8F682850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468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Conclusion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Islam has a lot in common with Christianity &amp; Judaism</a:t>
            </a:r>
          </a:p>
          <a:p>
            <a:r>
              <a:rPr lang="en-US" dirty="0" smtClean="0"/>
              <a:t>Rich history and immense contribution</a:t>
            </a:r>
          </a:p>
          <a:p>
            <a:r>
              <a:rPr lang="en-US" dirty="0" smtClean="0"/>
              <a:t>Highly professionals, want to live in peace &amp; harmony within the community</a:t>
            </a:r>
          </a:p>
          <a:p>
            <a:r>
              <a:rPr lang="en-US" dirty="0" smtClean="0"/>
              <a:t>Must share common ideas and activities, remove misunderstanding to fight </a:t>
            </a:r>
            <a:r>
              <a:rPr lang="en-US" dirty="0" err="1" smtClean="0"/>
              <a:t>Islamophobia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56963-4DD7-CA42-A53A-9E9EFB9D23BD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462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/>
              <a:t>History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More </a:t>
            </a:r>
            <a:r>
              <a:rPr lang="en-US" dirty="0" smtClean="0"/>
              <a:t>than 700 years</a:t>
            </a:r>
          </a:p>
          <a:p>
            <a:pPr algn="just"/>
            <a:r>
              <a:rPr lang="en-US" dirty="0" smtClean="0"/>
              <a:t>1312</a:t>
            </a:r>
            <a:r>
              <a:rPr lang="en-US" dirty="0"/>
              <a:t> </a:t>
            </a:r>
            <a:r>
              <a:rPr lang="en-US" dirty="0" smtClean="0"/>
              <a:t>–</a:t>
            </a:r>
            <a:r>
              <a:rPr lang="en-US" dirty="0" smtClean="0"/>
              <a:t>  </a:t>
            </a:r>
            <a:r>
              <a:rPr lang="en-US" dirty="0" smtClean="0"/>
              <a:t>Mali Muslims by boat</a:t>
            </a:r>
          </a:p>
          <a:p>
            <a:pPr algn="just"/>
            <a:r>
              <a:rPr lang="en-US" dirty="0" smtClean="0"/>
              <a:t>1492 – Columbus </a:t>
            </a:r>
            <a:r>
              <a:rPr lang="en-US" dirty="0" smtClean="0"/>
              <a:t>discovered America</a:t>
            </a:r>
          </a:p>
          <a:p>
            <a:pPr algn="just"/>
            <a:r>
              <a:rPr lang="en-US" dirty="0" smtClean="0"/>
              <a:t>1527 – </a:t>
            </a:r>
            <a:r>
              <a:rPr lang="en-US" dirty="0" smtClean="0"/>
              <a:t>land crossing by Moroccan </a:t>
            </a:r>
            <a:r>
              <a:rPr lang="en-US" dirty="0" smtClean="0"/>
              <a:t>Muslims</a:t>
            </a:r>
            <a:endParaRPr lang="en-US" dirty="0" smtClean="0"/>
          </a:p>
          <a:p>
            <a:pPr algn="just"/>
            <a:r>
              <a:rPr lang="en-US" dirty="0" smtClean="0"/>
              <a:t>1700 &amp; 1800s – slaves from West Africa</a:t>
            </a:r>
            <a:endParaRPr lang="en-US" dirty="0" smtClean="0"/>
          </a:p>
          <a:p>
            <a:pPr algn="just"/>
            <a:r>
              <a:rPr lang="en-US" dirty="0" smtClean="0"/>
              <a:t>Roots, Alex Haley, Kenta </a:t>
            </a:r>
            <a:r>
              <a:rPr lang="en-US" dirty="0" smtClean="0"/>
              <a:t>Kenta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7" name="Picture 6" descr="usa fl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968" y="274638"/>
            <a:ext cx="948825" cy="9488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6D5EF-76E1-B74A-88D7-A9A5BE68420D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2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/>
              <a:t>American Muslims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References</a:t>
            </a:r>
          </a:p>
          <a:p>
            <a:r>
              <a:rPr lang="en-US" sz="1800" dirty="0" smtClean="0"/>
              <a:t>Syed Mahmood, “American revolution as affected by the Muslims world, a historical assessment” Montezuma publishing, 2015, 487</a:t>
            </a:r>
            <a:endParaRPr lang="en-US" sz="1800" dirty="0"/>
          </a:p>
          <a:p>
            <a:r>
              <a:rPr lang="en-US" sz="1800" dirty="0" smtClean="0"/>
              <a:t>Stuart </a:t>
            </a:r>
            <a:r>
              <a:rPr lang="en-US" sz="1800" dirty="0" smtClean="0"/>
              <a:t>Jeffries, “ The Muslims who shaped America-from Brain surgeon to rappers” New York </a:t>
            </a:r>
            <a:r>
              <a:rPr lang="en-US" sz="1800" dirty="0"/>
              <a:t>Times, </a:t>
            </a:r>
            <a:r>
              <a:rPr lang="en-US" sz="1800" dirty="0" smtClean="0"/>
              <a:t> </a:t>
            </a:r>
            <a:r>
              <a:rPr lang="en-US" sz="1800" dirty="0" smtClean="0"/>
              <a:t>12-8-2015</a:t>
            </a:r>
            <a:endParaRPr lang="en-US" sz="1800" dirty="0" smtClean="0"/>
          </a:p>
          <a:p>
            <a:r>
              <a:rPr lang="en-US" sz="1800" dirty="0" smtClean="0"/>
              <a:t>Paul Findley, “Silent no more”, Amana Publications, 2001, </a:t>
            </a:r>
            <a:r>
              <a:rPr lang="en-US" sz="1800" dirty="0" smtClean="0"/>
              <a:t>315</a:t>
            </a:r>
            <a:endParaRPr lang="en-US" sz="1800" dirty="0" smtClean="0"/>
          </a:p>
          <a:p>
            <a:r>
              <a:rPr lang="en-US" sz="1800" dirty="0" smtClean="0"/>
              <a:t>Teaching tolerance, “American Muslims in the United States” 2016 article, Question,6-7. </a:t>
            </a:r>
            <a:r>
              <a:rPr lang="en-US" sz="1800" dirty="0" smtClean="0">
                <a:hlinkClick r:id="rId2"/>
              </a:rPr>
              <a:t>http://www.tolerance.org/publication/american-muslims-united-states</a:t>
            </a:r>
            <a:endParaRPr lang="en-US" sz="1800" dirty="0" smtClean="0"/>
          </a:p>
          <a:p>
            <a:r>
              <a:rPr lang="en-US" sz="1800" dirty="0" smtClean="0"/>
              <a:t>YouTube video: American Muslims facts 2016.</a:t>
            </a:r>
          </a:p>
          <a:p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BCD70-0B5C-6047-BB81-179D43D351C1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429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History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1776 – 400,000 slaves, 25-30% Muslims</a:t>
            </a:r>
          </a:p>
          <a:p>
            <a:r>
              <a:rPr lang="en-US" dirty="0" smtClean="0"/>
              <a:t>Union Army – 5-6 Muslim soldiers</a:t>
            </a:r>
            <a:endParaRPr lang="en-US" dirty="0" smtClean="0"/>
          </a:p>
          <a:p>
            <a:r>
              <a:rPr lang="en-US" dirty="0" smtClean="0"/>
              <a:t>1800-1900 dealt with Ottoman Empire</a:t>
            </a:r>
          </a:p>
          <a:p>
            <a:r>
              <a:rPr lang="en-US" dirty="0" smtClean="0"/>
              <a:t>1830 Friendship Treaty with Ottoman Empire</a:t>
            </a:r>
          </a:p>
          <a:p>
            <a:r>
              <a:rPr lang="en-US" dirty="0" smtClean="0"/>
              <a:t>Thomas Jefferson – Studies Holy Qur’an, Library of Congress</a:t>
            </a:r>
            <a:endParaRPr lang="en-US" dirty="0"/>
          </a:p>
          <a:p>
            <a:r>
              <a:rPr lang="en-US" dirty="0" smtClean="0"/>
              <a:t>1893 – Alexander Russell Webb, US Ambassador to Philippines accepts Islam. Mosque &amp; Mission in New York City, NY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8E775-02BA-9A49-9895-E30D4136D4ED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19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/>
              <a:t>History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Nation of Islam – African American Muslims</a:t>
            </a:r>
          </a:p>
          <a:p>
            <a:r>
              <a:rPr lang="en-US" dirty="0" smtClean="0"/>
              <a:t>New York State, Missouri &amp; Illinois with large Muslim Population</a:t>
            </a:r>
          </a:p>
          <a:p>
            <a:r>
              <a:rPr lang="en-US" dirty="0" smtClean="0"/>
              <a:t>Malcom X, Waris Deen Mohammad</a:t>
            </a:r>
          </a:p>
          <a:p>
            <a:r>
              <a:rPr lang="en-US" dirty="0" smtClean="0"/>
              <a:t>Immigration &amp; Nationality Act 1965 – more highly skilled professionals from Arab &amp; SE Asia like India, Pakistan, Bangladesh, etc.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C6124-4DAA-DE4F-BC77-45FC19F10591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99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History</a:t>
            </a:r>
            <a:endParaRPr lang="en-US" b="1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4151979"/>
              </p:ext>
            </p:extLst>
          </p:nvPr>
        </p:nvGraphicFramePr>
        <p:xfrm>
          <a:off x="628650" y="1825625"/>
          <a:ext cx="3672417" cy="2057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04017"/>
                <a:gridCol w="1168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100" b="1" dirty="0" smtClean="0"/>
                        <a:t>Population</a:t>
                      </a:r>
                      <a:endParaRPr lang="en-US" sz="21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100" b="1" dirty="0" smtClean="0"/>
                        <a:t>10-15M</a:t>
                      </a:r>
                      <a:endParaRPr lang="en-US" sz="2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African</a:t>
                      </a:r>
                      <a:r>
                        <a:rPr lang="en-US" sz="2100" baseline="0" dirty="0" smtClean="0"/>
                        <a:t>-American</a:t>
                      </a:r>
                      <a:endParaRPr lang="en-US" sz="21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100" dirty="0" smtClean="0"/>
                        <a:t>35%</a:t>
                      </a:r>
                      <a:endParaRPr lang="en-US" sz="2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South East</a:t>
                      </a:r>
                      <a:r>
                        <a:rPr lang="en-US" sz="2100" baseline="0" dirty="0" smtClean="0"/>
                        <a:t> Asia</a:t>
                      </a:r>
                      <a:endParaRPr lang="en-US" sz="21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100" dirty="0" smtClean="0"/>
                        <a:t>35%</a:t>
                      </a:r>
                      <a:endParaRPr lang="en-US" sz="2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Arabs</a:t>
                      </a:r>
                      <a:endParaRPr lang="en-US" sz="21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100" dirty="0" smtClean="0"/>
                        <a:t>25%</a:t>
                      </a:r>
                      <a:endParaRPr lang="en-US" sz="2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Others</a:t>
                      </a:r>
                      <a:endParaRPr lang="en-US" sz="21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100" dirty="0" smtClean="0"/>
                        <a:t>5%</a:t>
                      </a:r>
                      <a:endParaRPr lang="en-US" sz="2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06A80-77EA-6549-A87B-5934C36CCFDA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31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Islam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Stands for peace, justice, moderation, tolerance, peaceful co-existence within community</a:t>
            </a:r>
          </a:p>
          <a:p>
            <a:r>
              <a:rPr lang="en-US" dirty="0" smtClean="0"/>
              <a:t>Against racism, bigotry, discrimination based on color, creed, ethnicity or national origin</a:t>
            </a:r>
          </a:p>
          <a:p>
            <a:r>
              <a:rPr lang="en-US" dirty="0" smtClean="0"/>
              <a:t>Condemns all form of terrorism</a:t>
            </a:r>
          </a:p>
          <a:p>
            <a:r>
              <a:rPr lang="en-US" dirty="0" smtClean="0"/>
              <a:t>Terrorism has no religion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8FE44-AD2B-D94D-8C27-5C7FFFA5BFD2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01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Islam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Islam means peace – peace of mind, heart, consciousness, family &amp; society</a:t>
            </a:r>
          </a:p>
          <a:p>
            <a:r>
              <a:rPr lang="en-US" dirty="0" smtClean="0"/>
              <a:t>Common belief with other religions</a:t>
            </a:r>
          </a:p>
          <a:p>
            <a:r>
              <a:rPr lang="en-US" dirty="0" smtClean="0"/>
              <a:t>Oneness of God, Prophets &amp; Scripture</a:t>
            </a:r>
          </a:p>
          <a:p>
            <a:r>
              <a:rPr lang="en-US" dirty="0" smtClean="0"/>
              <a:t>Concept of heaven &amp; hell, hereafter &amp; accountability</a:t>
            </a:r>
          </a:p>
          <a:p>
            <a:r>
              <a:rPr lang="en-US" dirty="0" smtClean="0"/>
              <a:t>5 Pillars of Islam:</a:t>
            </a:r>
          </a:p>
          <a:p>
            <a:pPr lvl="1"/>
            <a:r>
              <a:rPr lang="en-US" dirty="0" err="1" smtClean="0"/>
              <a:t>Shahadah</a:t>
            </a:r>
            <a:r>
              <a:rPr lang="en-US" dirty="0"/>
              <a:t> </a:t>
            </a:r>
            <a:r>
              <a:rPr lang="en-US" dirty="0" smtClean="0"/>
              <a:t>– Testimony of Faith</a:t>
            </a:r>
          </a:p>
          <a:p>
            <a:pPr lvl="1"/>
            <a:r>
              <a:rPr lang="en-US" dirty="0" err="1" smtClean="0"/>
              <a:t>Salat</a:t>
            </a:r>
            <a:r>
              <a:rPr lang="en-US" dirty="0" smtClean="0"/>
              <a:t> – 5 daily prayers</a:t>
            </a:r>
          </a:p>
          <a:p>
            <a:pPr lvl="1"/>
            <a:r>
              <a:rPr lang="en-US" dirty="0" err="1" smtClean="0"/>
              <a:t>Saum</a:t>
            </a:r>
            <a:r>
              <a:rPr lang="en-US" dirty="0" smtClean="0"/>
              <a:t> – Fasting during the month of Ramadan</a:t>
            </a:r>
          </a:p>
          <a:p>
            <a:pPr lvl="1"/>
            <a:r>
              <a:rPr lang="en-US" dirty="0" smtClean="0"/>
              <a:t>Zakat – Charity for the needy</a:t>
            </a:r>
          </a:p>
          <a:p>
            <a:pPr lvl="1"/>
            <a:r>
              <a:rPr lang="en-US" dirty="0" smtClean="0"/>
              <a:t>Hajj – Pilgrimage to Mecca, Kingdom of Saudi Arabia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64025-B0CC-1C47-A596-2DC8CAB24CE7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02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Contributions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Approximately 20,000 American-Muslim doctors</a:t>
            </a:r>
          </a:p>
          <a:p>
            <a:r>
              <a:rPr lang="en-US" dirty="0" smtClean="0"/>
              <a:t>10% of all doctors in United States</a:t>
            </a:r>
          </a:p>
          <a:p>
            <a:r>
              <a:rPr lang="en-US" dirty="0" smtClean="0"/>
              <a:t>Clinton, IA has 16 of them</a:t>
            </a:r>
          </a:p>
          <a:p>
            <a:r>
              <a:rPr lang="en-US" dirty="0" smtClean="0"/>
              <a:t>Quad Cities Area has approximately 50</a:t>
            </a:r>
          </a:p>
          <a:p>
            <a:r>
              <a:rPr lang="en-US" dirty="0" smtClean="0"/>
              <a:t>Approximately 100 free medical clinics serving poor &amp; underprivileged</a:t>
            </a:r>
          </a:p>
          <a:p>
            <a:r>
              <a:rPr lang="en-US" dirty="0" smtClean="0"/>
              <a:t>Major contributor at times of disasters</a:t>
            </a:r>
          </a:p>
          <a:p>
            <a:pPr lvl="1"/>
            <a:r>
              <a:rPr lang="en-US" dirty="0" smtClean="0"/>
              <a:t>Los Angeles, CA – </a:t>
            </a:r>
            <a:r>
              <a:rPr lang="en-US" dirty="0" err="1" smtClean="0"/>
              <a:t>Ummah</a:t>
            </a:r>
            <a:r>
              <a:rPr lang="en-US" dirty="0" smtClean="0"/>
              <a:t> Clinic</a:t>
            </a:r>
          </a:p>
          <a:p>
            <a:pPr lvl="1"/>
            <a:r>
              <a:rPr lang="en-US" dirty="0" smtClean="0"/>
              <a:t>Chicago, IL – Inner City Muslim Action Network (IMAN)</a:t>
            </a:r>
          </a:p>
          <a:p>
            <a:pPr lvl="1"/>
            <a:r>
              <a:rPr lang="en-US" dirty="0" smtClean="0"/>
              <a:t>Dearborn, MI – ACCESS Clinic</a:t>
            </a:r>
          </a:p>
          <a:p>
            <a:pPr lvl="1"/>
            <a:r>
              <a:rPr lang="en-US" dirty="0" smtClean="0"/>
              <a:t>Helping Hand for Relief and Development – one of the top 10 charities in US</a:t>
            </a: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1038-0857-A642-AD21-7F2BA695A270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33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Contributions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Dr. </a:t>
            </a:r>
            <a:r>
              <a:rPr lang="en-US" dirty="0" err="1" smtClean="0"/>
              <a:t>Fazlur</a:t>
            </a:r>
            <a:r>
              <a:rPr lang="en-US" dirty="0" smtClean="0"/>
              <a:t> Rahman Khan, Bangladeshi-American</a:t>
            </a:r>
          </a:p>
          <a:p>
            <a:r>
              <a:rPr lang="en-US" dirty="0" smtClean="0"/>
              <a:t>Einstein of Structural Engineering</a:t>
            </a:r>
          </a:p>
          <a:p>
            <a:r>
              <a:rPr lang="en-US" dirty="0" smtClean="0"/>
              <a:t>Pioneered a new structural system of frame tubes that revolutionized construction of skyscrapers</a:t>
            </a:r>
          </a:p>
          <a:p>
            <a:r>
              <a:rPr lang="en-US" dirty="0" smtClean="0"/>
              <a:t>Some of his work includes:</a:t>
            </a:r>
          </a:p>
          <a:p>
            <a:pPr lvl="1"/>
            <a:r>
              <a:rPr lang="en-US" dirty="0" smtClean="0"/>
              <a:t>John Hancock Tower, Chicago, IL</a:t>
            </a:r>
          </a:p>
          <a:p>
            <a:pPr lvl="1"/>
            <a:r>
              <a:rPr lang="en-US" dirty="0" smtClean="0"/>
              <a:t>Willis Tower (formerly Sears Tower), Chicago, IL</a:t>
            </a:r>
          </a:p>
          <a:p>
            <a:pPr lvl="1"/>
            <a:r>
              <a:rPr lang="en-US" dirty="0" smtClean="0"/>
              <a:t>US Bank Center, Milwaukee, WI</a:t>
            </a:r>
          </a:p>
          <a:p>
            <a:pPr lvl="1"/>
            <a:r>
              <a:rPr lang="en-US" dirty="0" smtClean="0"/>
              <a:t>Hubert H. Humphrey Metrodome, Minneapolis, MI</a:t>
            </a:r>
            <a:endParaRPr lang="en-US" dirty="0" smtClean="0"/>
          </a:p>
          <a:p>
            <a:r>
              <a:rPr lang="en-US" dirty="0" smtClean="0"/>
              <a:t>For 25years, Willis Tower held the title of tallest building in the world</a:t>
            </a:r>
            <a:endParaRPr lang="en-US" baseline="30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B48E3-BB38-EF4B-A318-7C169ACC22DB}" type="datetime1">
              <a:rPr lang="en-US" smtClean="0"/>
              <a:t>6/5/16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American Muslims - History &amp; Contributions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AC4AD-C1EB-7142-A2E5-06446C8E63D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19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3757</TotalTime>
  <Words>1256</Words>
  <Application>Microsoft Macintosh PowerPoint</Application>
  <PresentationFormat>On-screen Show (4:3)</PresentationFormat>
  <Paragraphs>204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Calibri</vt:lpstr>
      <vt:lpstr>Calibri Light</vt:lpstr>
      <vt:lpstr>Arial</vt:lpstr>
      <vt:lpstr>Office Theme</vt:lpstr>
      <vt:lpstr>American Muslims –  History &amp; Contributions</vt:lpstr>
      <vt:lpstr>History</vt:lpstr>
      <vt:lpstr>History</vt:lpstr>
      <vt:lpstr>History</vt:lpstr>
      <vt:lpstr>History</vt:lpstr>
      <vt:lpstr>Islam</vt:lpstr>
      <vt:lpstr>Islam</vt:lpstr>
      <vt:lpstr>Contributions</vt:lpstr>
      <vt:lpstr>Contributions</vt:lpstr>
      <vt:lpstr>Contributions</vt:lpstr>
      <vt:lpstr>Contributions</vt:lpstr>
      <vt:lpstr>Contributions</vt:lpstr>
      <vt:lpstr>Contributions</vt:lpstr>
      <vt:lpstr>Contributions</vt:lpstr>
      <vt:lpstr>Contribution in Clinton, IA</vt:lpstr>
      <vt:lpstr>Similarities</vt:lpstr>
      <vt:lpstr>American-Muslims Leaders</vt:lpstr>
      <vt:lpstr>Islamophobia</vt:lpstr>
      <vt:lpstr>Conclusion</vt:lpstr>
      <vt:lpstr>American Muslims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American Muslims</dc:title>
  <dc:creator>Anis Ansari</dc:creator>
  <cp:lastModifiedBy>Salman Mukhtar</cp:lastModifiedBy>
  <cp:revision>61</cp:revision>
  <dcterms:created xsi:type="dcterms:W3CDTF">2016-05-12T00:43:46Z</dcterms:created>
  <dcterms:modified xsi:type="dcterms:W3CDTF">2016-06-05T14:21:34Z</dcterms:modified>
</cp:coreProperties>
</file>